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1"/>
  </p:sldMasterIdLst>
  <p:notesMasterIdLst>
    <p:notesMasterId r:id="rId83"/>
  </p:notesMasterIdLst>
  <p:sldIdLst>
    <p:sldId id="256" r:id="rId2"/>
    <p:sldId id="257" r:id="rId3"/>
    <p:sldId id="382" r:id="rId4"/>
    <p:sldId id="265" r:id="rId5"/>
    <p:sldId id="264" r:id="rId6"/>
    <p:sldId id="266" r:id="rId7"/>
    <p:sldId id="267" r:id="rId8"/>
    <p:sldId id="278" r:id="rId9"/>
    <p:sldId id="280" r:id="rId10"/>
    <p:sldId id="279" r:id="rId11"/>
    <p:sldId id="273" r:id="rId12"/>
    <p:sldId id="276" r:id="rId13"/>
    <p:sldId id="274" r:id="rId14"/>
    <p:sldId id="356" r:id="rId15"/>
    <p:sldId id="355" r:id="rId16"/>
    <p:sldId id="299" r:id="rId17"/>
    <p:sldId id="312" r:id="rId18"/>
    <p:sldId id="328" r:id="rId19"/>
    <p:sldId id="379" r:id="rId20"/>
    <p:sldId id="404" r:id="rId21"/>
    <p:sldId id="407" r:id="rId22"/>
    <p:sldId id="403" r:id="rId23"/>
    <p:sldId id="410" r:id="rId24"/>
    <p:sldId id="416" r:id="rId25"/>
    <p:sldId id="411" r:id="rId26"/>
    <p:sldId id="412" r:id="rId27"/>
    <p:sldId id="413" r:id="rId28"/>
    <p:sldId id="417" r:id="rId29"/>
    <p:sldId id="422" r:id="rId30"/>
    <p:sldId id="430" r:id="rId31"/>
    <p:sldId id="431" r:id="rId32"/>
    <p:sldId id="432" r:id="rId33"/>
    <p:sldId id="423" r:id="rId34"/>
    <p:sldId id="420" r:id="rId35"/>
    <p:sldId id="421" r:id="rId36"/>
    <p:sldId id="414" r:id="rId37"/>
    <p:sldId id="415" r:id="rId38"/>
    <p:sldId id="418" r:id="rId39"/>
    <p:sldId id="419" r:id="rId40"/>
    <p:sldId id="429" r:id="rId41"/>
    <p:sldId id="424" r:id="rId42"/>
    <p:sldId id="425" r:id="rId43"/>
    <p:sldId id="447" r:id="rId44"/>
    <p:sldId id="448" r:id="rId45"/>
    <p:sldId id="449" r:id="rId46"/>
    <p:sldId id="405" r:id="rId47"/>
    <p:sldId id="426" r:id="rId48"/>
    <p:sldId id="427" r:id="rId49"/>
    <p:sldId id="428" r:id="rId50"/>
    <p:sldId id="409" r:id="rId51"/>
    <p:sldId id="433" r:id="rId52"/>
    <p:sldId id="434" r:id="rId53"/>
    <p:sldId id="435" r:id="rId54"/>
    <p:sldId id="436" r:id="rId55"/>
    <p:sldId id="437" r:id="rId56"/>
    <p:sldId id="438" r:id="rId57"/>
    <p:sldId id="439" r:id="rId58"/>
    <p:sldId id="440" r:id="rId59"/>
    <p:sldId id="442" r:id="rId60"/>
    <p:sldId id="443" r:id="rId61"/>
    <p:sldId id="441" r:id="rId62"/>
    <p:sldId id="445" r:id="rId63"/>
    <p:sldId id="444" r:id="rId64"/>
    <p:sldId id="446" r:id="rId65"/>
    <p:sldId id="408" r:id="rId66"/>
    <p:sldId id="295" r:id="rId67"/>
    <p:sldId id="336" r:id="rId68"/>
    <p:sldId id="402" r:id="rId69"/>
    <p:sldId id="392" r:id="rId70"/>
    <p:sldId id="358" r:id="rId71"/>
    <p:sldId id="337" r:id="rId72"/>
    <p:sldId id="313" r:id="rId73"/>
    <p:sldId id="353" r:id="rId74"/>
    <p:sldId id="315" r:id="rId75"/>
    <p:sldId id="319" r:id="rId76"/>
    <p:sldId id="318" r:id="rId77"/>
    <p:sldId id="317" r:id="rId78"/>
    <p:sldId id="371" r:id="rId79"/>
    <p:sldId id="372" r:id="rId80"/>
    <p:sldId id="309" r:id="rId81"/>
    <p:sldId id="364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4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62"/>
  </p:normalViewPr>
  <p:slideViewPr>
    <p:cSldViewPr snapToGrid="0" snapToObjects="1" showGuides="1">
      <p:cViewPr varScale="1">
        <p:scale>
          <a:sx n="149" d="100"/>
          <a:sy n="149" d="100"/>
        </p:scale>
        <p:origin x="2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263F6-265C-5645-8C89-83C61A778E61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73DF8-D68D-5547-8FDB-A79C6BE33B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8BD3F374-249B-9143-958C-CD63545D230F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48926"/>
            <a:ext cx="2057400" cy="365125"/>
          </a:xfrm>
        </p:spPr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EAB05-575D-3B4C-8498-657BE412A462}"/>
              </a:ext>
            </a:extLst>
          </p:cNvPr>
          <p:cNvCxnSpPr>
            <a:cxnSpLocks/>
          </p:cNvCxnSpPr>
          <p:nvPr userDrawn="1"/>
        </p:nvCxnSpPr>
        <p:spPr>
          <a:xfrm>
            <a:off x="352927" y="6428540"/>
            <a:ext cx="8670758" cy="0"/>
          </a:xfrm>
          <a:prstGeom prst="line">
            <a:avLst/>
          </a:prstGeom>
          <a:ln w="53975">
            <a:solidFill>
              <a:srgbClr val="1A4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57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7B93-E91D-E34B-9A4D-A9511F4BA11C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6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4CFB1-73B2-5D42-AA2D-CD0266351BED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790491"/>
          </a:xfrm>
        </p:spPr>
        <p:txBody>
          <a:bodyPr/>
          <a:lstStyle>
            <a:lvl1pPr>
              <a:defRPr>
                <a:solidFill>
                  <a:srgbClr val="1A4FE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29310"/>
            <a:ext cx="78867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FEBF7366-F02F-AC48-96B4-1076772E1FC4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651A14-B451-7342-9ACB-EBBC00E788E8}"/>
              </a:ext>
            </a:extLst>
          </p:cNvPr>
          <p:cNvCxnSpPr>
            <a:cxnSpLocks/>
          </p:cNvCxnSpPr>
          <p:nvPr userDrawn="1"/>
        </p:nvCxnSpPr>
        <p:spPr>
          <a:xfrm>
            <a:off x="352927" y="6428540"/>
            <a:ext cx="8670758" cy="0"/>
          </a:xfrm>
          <a:prstGeom prst="line">
            <a:avLst/>
          </a:prstGeom>
          <a:ln w="53975">
            <a:solidFill>
              <a:srgbClr val="1A4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48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27AB9-C031-C145-8A6F-EE528EB189A5}" type="datetime1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9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727A1-8396-2940-8304-00AD650E9481}" type="datetime1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46BD3-F1F8-1445-BA20-8CE3A5C89125}" type="datetime1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26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DBA47-8440-914B-9047-802CBF42B290}" type="datetime1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6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ED9E6-F3AD-C54A-9DC7-19A68FD7F2CF}" type="datetime1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FAAF2-2DED-E04F-A426-7CE5B310C3D0}" type="datetime1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7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72BE-A02E-5C46-B682-685925E5040C}" type="datetime1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88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C4113-25CC-5040-8B2A-338AB38720CA}" type="datetime1">
              <a:rPr lang="en-US" smtClean="0"/>
              <a:t>2/4/21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8D8C1-2A5C-4F4F-99BC-A072346BD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1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epo.anaconda.com/archiv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u.tw/blog/Python-tutorial-elementary_arithmetic.html" TargetMode="External"/><Relationship Id="rId2" Type="http://schemas.openxmlformats.org/officeDocument/2006/relationships/hyperlink" Target="https://www.tedu.tw/blog/Python-tutorial-exponentiation-and-remainder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Git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zh.wikipedia.org/zh-tw/Linux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4CF8-E509-8B48-9EEC-6B4B3CABD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Basic Course of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91CFC-9A47-BC44-B97A-3DDA4F9E1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Jason Chang</a:t>
            </a:r>
          </a:p>
        </p:txBody>
      </p:sp>
    </p:spTree>
    <p:extLst>
      <p:ext uri="{BB962C8B-B14F-4D97-AF65-F5344CB8AC3E}">
        <p14:creationId xmlns:p14="http://schemas.microsoft.com/office/powerpoint/2010/main" val="2859619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Raspberry Pi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4C0C04-9329-4E48-B5C3-47E2632F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39" y="1275759"/>
            <a:ext cx="3974327" cy="41105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F0A52-52E5-784C-BFD0-DCBA4273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36" y="782780"/>
            <a:ext cx="4315626" cy="2548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29A1DD-7B53-9347-8FB3-69DECA22B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36" y="3331054"/>
            <a:ext cx="4315626" cy="30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Spyder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621A5-AF90-C541-A3F4-390083D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DC117A-87A1-8D40-9DF3-1F3AC63B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52" y="918678"/>
            <a:ext cx="8799472" cy="49522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80524-EDC3-2C4D-8865-3C4E155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9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err="1"/>
              <a:t>IPython</a:t>
            </a:r>
            <a:r>
              <a:rPr lang="en-US" sz="3000" dirty="0"/>
              <a:t> Notebook (</a:t>
            </a:r>
            <a:r>
              <a:rPr lang="en-US" sz="3000" dirty="0" err="1"/>
              <a:t>Jupyter</a:t>
            </a:r>
            <a:r>
              <a:rPr lang="en-US" sz="3000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80524-EDC3-2C4D-8865-3C4E155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A8A762-1138-8240-BE76-EACFB6834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87" y="1277721"/>
            <a:ext cx="8422469" cy="4268499"/>
          </a:xfrm>
        </p:spPr>
      </p:pic>
    </p:spTree>
    <p:extLst>
      <p:ext uri="{BB962C8B-B14F-4D97-AF65-F5344CB8AC3E}">
        <p14:creationId xmlns:p14="http://schemas.microsoft.com/office/powerpoint/2010/main" val="404851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 err="1"/>
              <a:t>CoLab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80524-EDC3-2C4D-8865-3C4E155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88CB3E-FCD1-454C-BD5B-03FB354B2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63" y="1204485"/>
            <a:ext cx="8572482" cy="41879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09FC5-B941-1740-B21B-F0C81E0081FA}"/>
              </a:ext>
            </a:extLst>
          </p:cNvPr>
          <p:cNvSpPr txBox="1"/>
          <p:nvPr/>
        </p:nvSpPr>
        <p:spPr>
          <a:xfrm>
            <a:off x="295363" y="5918662"/>
            <a:ext cx="355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/>
              </a:rPr>
              <a:t>https://colab.research.google.com/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158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GPU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80524-EDC3-2C4D-8865-3C4E155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5B003-8E5F-5449-A49A-8CEFB4B0D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3DBE4-52E0-8F4C-A021-4CA378A24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70" y="790491"/>
            <a:ext cx="8620298" cy="53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GPU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80524-EDC3-2C4D-8865-3C4E1554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75B003-8E5F-5449-A49A-8CEFB4B0D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A4673-65C9-4948-BA83-A75BF20C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2" y="1013180"/>
            <a:ext cx="8809526" cy="49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7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/>
              <a:t>Tensorflow</a:t>
            </a:r>
            <a:endParaRPr lang="en-US" sz="3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B0A3F5-0217-1D4A-8E6A-6DCD31E6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47" y="1210524"/>
            <a:ext cx="8225768" cy="414287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7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/>
              <a:t>Keras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81C98D-EDEC-B54E-AC9A-4B97E926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011" y="852942"/>
            <a:ext cx="6102376" cy="5367217"/>
          </a:xfrm>
        </p:spPr>
      </p:pic>
    </p:spTree>
    <p:extLst>
      <p:ext uri="{BB962C8B-B14F-4D97-AF65-F5344CB8AC3E}">
        <p14:creationId xmlns:p14="http://schemas.microsoft.com/office/powerpoint/2010/main" val="397717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/>
              <a:t>PyTorch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2CE329-94EB-864F-824F-56C47EA96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169" y="1018608"/>
            <a:ext cx="733566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55A5A-3B8C-F64B-B688-CAF9D1A5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5598063"/>
            <a:ext cx="2356658" cy="6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98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Anaconda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93DF2-6FDC-044D-95EC-721B6C5A8E97}"/>
              </a:ext>
            </a:extLst>
          </p:cNvPr>
          <p:cNvSpPr/>
          <p:nvPr/>
        </p:nvSpPr>
        <p:spPr>
          <a:xfrm>
            <a:off x="364802" y="5842256"/>
            <a:ext cx="3628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https://repo.anaconda.com/archive/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C279AF-582B-A94E-BE50-47DFFD74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71" y="1222994"/>
            <a:ext cx="6836636" cy="4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7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7951"/>
            <a:ext cx="7886700" cy="790491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1A4FE3"/>
                </a:solidFill>
              </a:rPr>
              <a:t>Out 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DCE6-7189-C044-B16C-71C01907C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Introduction of Python – Lang, Tools, and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Introduction of Python – NN, Deep Learning, AI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What is program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Basic use of Python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Basic use of Bash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E3794-0BF0-9242-AE9F-41DDE51E7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4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4CF8-E509-8B48-9EEC-6B4B3CABD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385763" indent="-385763"/>
            <a:r>
              <a:rPr lang="en-US" sz="4800" dirty="0"/>
              <a:t>Basic use of Python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91CFC-9A47-BC44-B97A-3DDA4F9E1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81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Beginning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21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149653-D756-A443-9294-26A841D33675}"/>
              </a:ext>
            </a:extLst>
          </p:cNvPr>
          <p:cNvSpPr/>
          <p:nvPr/>
        </p:nvSpPr>
        <p:spPr>
          <a:xfrm>
            <a:off x="3712630" y="2255402"/>
            <a:ext cx="171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enlo" panose="020B0609030804020204" pitchFamily="49" charset="0"/>
              </a:rPr>
              <a:t>import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80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en-US" sz="2800" dirty="0"/>
              <a:t> - Beginning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42B47C-090B-144B-B71E-1AE1F1280B7C}"/>
              </a:ext>
            </a:extLst>
          </p:cNvPr>
          <p:cNvSpPr/>
          <p:nvPr/>
        </p:nvSpPr>
        <p:spPr>
          <a:xfrm>
            <a:off x="294830" y="667748"/>
            <a:ext cx="88491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﻿The Zen of Python, by Tim Peters</a:t>
            </a:r>
          </a:p>
          <a:p>
            <a:r>
              <a:rPr lang="en-US" dirty="0"/>
              <a:t>Beautiful is better than ugly.</a:t>
            </a:r>
          </a:p>
          <a:p>
            <a:r>
              <a:rPr lang="en-US" dirty="0"/>
              <a:t>Explicit is better than implicit.</a:t>
            </a:r>
          </a:p>
          <a:p>
            <a:r>
              <a:rPr lang="en-US" dirty="0"/>
              <a:t>Simple is better than complex.</a:t>
            </a:r>
          </a:p>
          <a:p>
            <a:r>
              <a:rPr lang="en-US" dirty="0"/>
              <a:t>Complex is better than complicated.</a:t>
            </a:r>
          </a:p>
          <a:p>
            <a:r>
              <a:rPr lang="en-US" dirty="0"/>
              <a:t>Flat is better than nested.</a:t>
            </a:r>
          </a:p>
          <a:p>
            <a:r>
              <a:rPr lang="en-US" dirty="0"/>
              <a:t>Sparse is better than dense.</a:t>
            </a:r>
          </a:p>
          <a:p>
            <a:r>
              <a:rPr lang="en-US" dirty="0"/>
              <a:t>Readability counts.</a:t>
            </a:r>
          </a:p>
          <a:p>
            <a:r>
              <a:rPr lang="en-US" dirty="0"/>
              <a:t>Special cases aren't special enough to break the rules.</a:t>
            </a:r>
          </a:p>
          <a:p>
            <a:r>
              <a:rPr lang="en-US" dirty="0"/>
              <a:t>Although practicality beats purity.</a:t>
            </a:r>
          </a:p>
          <a:p>
            <a:r>
              <a:rPr lang="en-US" dirty="0"/>
              <a:t>Errors should never pass silently.</a:t>
            </a:r>
          </a:p>
          <a:p>
            <a:r>
              <a:rPr lang="en-US" dirty="0"/>
              <a:t>Unless explicitly silenced.</a:t>
            </a:r>
          </a:p>
          <a:p>
            <a:r>
              <a:rPr lang="en-US" dirty="0"/>
              <a:t>In the face of ambiguity, refuse the temptation to guess.</a:t>
            </a:r>
          </a:p>
          <a:p>
            <a:r>
              <a:rPr lang="en-US" dirty="0"/>
              <a:t>There should be one-- and preferably only one --obvious way to do it.</a:t>
            </a:r>
          </a:p>
          <a:p>
            <a:r>
              <a:rPr lang="en-US" dirty="0"/>
              <a:t>Although that way may not be obvious at first unless you're Dutch.</a:t>
            </a:r>
          </a:p>
          <a:p>
            <a:r>
              <a:rPr lang="en-US" dirty="0"/>
              <a:t>Now is better than never.</a:t>
            </a:r>
          </a:p>
          <a:p>
            <a:r>
              <a:rPr lang="en-US" dirty="0"/>
              <a:t>Although never is often better than *right* now.</a:t>
            </a:r>
          </a:p>
          <a:p>
            <a:r>
              <a:rPr lang="en-US" dirty="0"/>
              <a:t>If the implementation is hard to explain, it's a bad idea.</a:t>
            </a:r>
          </a:p>
          <a:p>
            <a:r>
              <a:rPr lang="en-US" dirty="0"/>
              <a:t>If the implementation is easy to explain, it may be a good idea.</a:t>
            </a:r>
          </a:p>
          <a:p>
            <a:r>
              <a:rPr lang="en-US" dirty="0"/>
              <a:t>Namespaces are one honking great idea -- let's do more of those!</a:t>
            </a:r>
          </a:p>
        </p:txBody>
      </p:sp>
    </p:spTree>
    <p:extLst>
      <p:ext uri="{BB962C8B-B14F-4D97-AF65-F5344CB8AC3E}">
        <p14:creationId xmlns:p14="http://schemas.microsoft.com/office/powerpoint/2010/main" val="126602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Hello </a:t>
            </a:r>
            <a:r>
              <a:rPr lang="en-US" sz="3200" dirty="0" err="1"/>
              <a:t>Wolrd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B87A89-B5AC-614E-A655-269DBBAC5F86}"/>
              </a:ext>
            </a:extLst>
          </p:cNvPr>
          <p:cNvSpPr/>
          <p:nvPr/>
        </p:nvSpPr>
        <p:spPr>
          <a:xfrm>
            <a:off x="779803" y="1502627"/>
            <a:ext cx="7584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03233"/>
                </a:solidFill>
                <a:latin typeface="Lato"/>
              </a:rPr>
              <a:t>print()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這個函式可接受任意個數的參數，並在印出的時候用空白隔開他們。</a:t>
            </a:r>
          </a:p>
          <a:p>
            <a:br>
              <a:rPr lang="zh-CN" alt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5E9AD-BD02-9D49-8E58-6E8C7E2F7844}"/>
              </a:ext>
            </a:extLst>
          </p:cNvPr>
          <p:cNvSpPr/>
          <p:nvPr/>
        </p:nvSpPr>
        <p:spPr>
          <a:xfrm>
            <a:off x="3282119" y="26721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﻿print('Hello World')</a:t>
            </a:r>
          </a:p>
          <a:p>
            <a:r>
              <a:rPr lang="en-US" dirty="0"/>
              <a:t>print('Hi, my name is', 'Jason')</a:t>
            </a:r>
          </a:p>
        </p:txBody>
      </p:sp>
    </p:spTree>
    <p:extLst>
      <p:ext uri="{BB962C8B-B14F-4D97-AF65-F5344CB8AC3E}">
        <p14:creationId xmlns:p14="http://schemas.microsoft.com/office/powerpoint/2010/main" val="357095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Variable (</a:t>
            </a:r>
            <a:r>
              <a:rPr lang="zh-CN" altLang="en-US" sz="3200" dirty="0"/>
              <a:t>變數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959773-ECA5-BA4C-9269-1A6E39104B7E}"/>
              </a:ext>
            </a:extLst>
          </p:cNvPr>
          <p:cNvSpPr/>
          <p:nvPr/>
        </p:nvSpPr>
        <p:spPr>
          <a:xfrm>
            <a:off x="873537" y="1207203"/>
            <a:ext cx="6907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Lato"/>
              </a:rPr>
              <a:t>變數在程式中，扮演中儲存資料的角色。將資料儲存下來，就可在需要的時候拿出來用。</a:t>
            </a:r>
            <a:endParaRPr lang="en-US" altLang="zh-CN" dirty="0">
              <a:solidFill>
                <a:srgbClr val="303233"/>
              </a:solidFill>
              <a:latin typeface="La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F46B7-91B9-3E47-A573-4691050D9834}"/>
              </a:ext>
            </a:extLst>
          </p:cNvPr>
          <p:cNvSpPr/>
          <p:nvPr/>
        </p:nvSpPr>
        <p:spPr>
          <a:xfrm>
            <a:off x="2285997" y="2953053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Output:﻿</a:t>
            </a:r>
          </a:p>
          <a:p>
            <a:r>
              <a:rPr lang="en-US" dirty="0"/>
              <a:t>10 12.3 (3+5j) hello python True</a:t>
            </a:r>
          </a:p>
          <a:p>
            <a:r>
              <a:rPr lang="en-US" dirty="0"/>
              <a:t>&lt;class '</a:t>
            </a:r>
            <a:r>
              <a:rPr lang="en-US" dirty="0" err="1"/>
              <a:t>int</a:t>
            </a:r>
            <a:r>
              <a:rPr lang="en-US" dirty="0"/>
              <a:t>'&gt;</a:t>
            </a:r>
          </a:p>
          <a:p>
            <a:r>
              <a:rPr lang="en-US" dirty="0"/>
              <a:t>&lt;class 'float'&gt;</a:t>
            </a:r>
          </a:p>
          <a:p>
            <a:r>
              <a:rPr lang="en-US" dirty="0"/>
              <a:t>&lt;class 'complex'&gt;</a:t>
            </a:r>
          </a:p>
          <a:p>
            <a:r>
              <a:rPr lang="en-US" dirty="0"/>
              <a:t>&lt;class '</a:t>
            </a:r>
            <a:r>
              <a:rPr lang="en-US" dirty="0" err="1"/>
              <a:t>str</a:t>
            </a:r>
            <a:r>
              <a:rPr lang="en-US" dirty="0"/>
              <a:t>'&gt;</a:t>
            </a:r>
          </a:p>
          <a:p>
            <a:r>
              <a:rPr lang="en-US" dirty="0"/>
              <a:t>&lt;class 'bool'&gt;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True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453B5-0274-2A49-BF65-CBDB4F2E5C4F}"/>
              </a:ext>
            </a:extLst>
          </p:cNvPr>
          <p:cNvSpPr/>
          <p:nvPr/>
        </p:nvSpPr>
        <p:spPr>
          <a:xfrm>
            <a:off x="873537" y="1890010"/>
            <a:ext cx="7396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Lato"/>
              </a:rPr>
              <a:t>Python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中常見的基本型別有：</a:t>
            </a:r>
            <a:r>
              <a:rPr lang="en-US" dirty="0" err="1"/>
              <a:t>int</a:t>
            </a:r>
            <a:r>
              <a:rPr lang="en-US" dirty="0"/>
              <a:t> (</a:t>
            </a:r>
            <a:r>
              <a:rPr lang="zh-CN" altLang="en-US" dirty="0"/>
              <a:t>整數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、</a:t>
            </a:r>
            <a:r>
              <a:rPr lang="en-US" dirty="0"/>
              <a:t>float (</a:t>
            </a:r>
            <a:r>
              <a:rPr lang="zh-CN" altLang="en-US" dirty="0"/>
              <a:t>浮點數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、</a:t>
            </a:r>
            <a:r>
              <a:rPr lang="en-US" dirty="0" err="1"/>
              <a:t>str</a:t>
            </a:r>
            <a:r>
              <a:rPr lang="en-US" dirty="0"/>
              <a:t> (</a:t>
            </a:r>
            <a:r>
              <a:rPr lang="zh-CN" altLang="en-US" dirty="0"/>
              <a:t>字串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3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Comment (</a:t>
            </a:r>
            <a:r>
              <a:rPr lang="zh-CN" altLang="en-US" sz="3200" dirty="0"/>
              <a:t>註解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2ED7F5-55D4-6741-B20C-6F6CC2182873}"/>
              </a:ext>
            </a:extLst>
          </p:cNvPr>
          <p:cNvSpPr/>
          <p:nvPr/>
        </p:nvSpPr>
        <p:spPr>
          <a:xfrm>
            <a:off x="2286000" y="235175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﻿#print(iv, </a:t>
            </a:r>
            <a:r>
              <a:rPr lang="en-US" dirty="0" err="1"/>
              <a:t>fv</a:t>
            </a:r>
            <a:r>
              <a:rPr lang="en-US" dirty="0"/>
              <a:t>, cv, </a:t>
            </a:r>
            <a:r>
              <a:rPr lang="en-US" dirty="0" err="1"/>
              <a:t>sv</a:t>
            </a:r>
            <a:r>
              <a:rPr lang="en-US" dirty="0"/>
              <a:t>, </a:t>
            </a:r>
            <a:r>
              <a:rPr lang="en-US" dirty="0" err="1"/>
              <a:t>bv</a:t>
            </a:r>
            <a:r>
              <a:rPr lang="en-US" dirty="0"/>
              <a:t>)</a:t>
            </a:r>
          </a:p>
          <a:p>
            <a:r>
              <a:rPr lang="en-US" dirty="0"/>
              <a:t>#print(type(iv))</a:t>
            </a:r>
          </a:p>
          <a:p>
            <a:r>
              <a:rPr lang="en-US" dirty="0"/>
              <a:t>print(type(</a:t>
            </a:r>
            <a:r>
              <a:rPr lang="en-US" dirty="0" err="1"/>
              <a:t>fv</a:t>
            </a:r>
            <a:r>
              <a:rPr lang="en-US" dirty="0"/>
              <a:t>))</a:t>
            </a:r>
          </a:p>
          <a:p>
            <a:r>
              <a:rPr lang="en-US" dirty="0"/>
              <a:t>print(type(cv))</a:t>
            </a:r>
          </a:p>
          <a:p>
            <a:r>
              <a:rPr lang="en-US" dirty="0"/>
              <a:t>print(type(</a:t>
            </a:r>
            <a:r>
              <a:rPr lang="en-US" dirty="0" err="1"/>
              <a:t>sv</a:t>
            </a:r>
            <a:r>
              <a:rPr lang="en-US" dirty="0"/>
              <a:t>))</a:t>
            </a:r>
          </a:p>
          <a:p>
            <a:r>
              <a:rPr lang="en-US" dirty="0"/>
              <a:t>print(type(</a:t>
            </a:r>
            <a:r>
              <a:rPr lang="en-US" dirty="0" err="1"/>
              <a:t>bv</a:t>
            </a:r>
            <a:r>
              <a:rPr lang="en-US" dirty="0"/>
              <a:t>))</a:t>
            </a:r>
          </a:p>
          <a:p>
            <a:r>
              <a:rPr lang="en-US" dirty="0"/>
              <a:t>print(</a:t>
            </a:r>
            <a:r>
              <a:rPr lang="en-US" dirty="0" err="1"/>
              <a:t>nv</a:t>
            </a:r>
            <a:r>
              <a:rPr lang="en-US" dirty="0"/>
              <a:t>)</a:t>
            </a:r>
          </a:p>
          <a:p>
            <a:r>
              <a:rPr lang="en-US" dirty="0"/>
              <a:t>print(</a:t>
            </a:r>
            <a:r>
              <a:rPr lang="en-US" dirty="0" err="1"/>
              <a:t>isinstance</a:t>
            </a:r>
            <a:r>
              <a:rPr lang="en-US" dirty="0"/>
              <a:t>(</a:t>
            </a:r>
            <a:r>
              <a:rPr lang="en-US" dirty="0" err="1"/>
              <a:t>sv</a:t>
            </a:r>
            <a:r>
              <a:rPr lang="en-US" dirty="0"/>
              <a:t>, </a:t>
            </a:r>
            <a:r>
              <a:rPr lang="en-US" dirty="0" err="1"/>
              <a:t>str</a:t>
            </a:r>
            <a:r>
              <a:rPr lang="en-US" dirty="0"/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0F071-B495-DA44-8CDB-3A8B1C33430B}"/>
              </a:ext>
            </a:extLst>
          </p:cNvPr>
          <p:cNvSpPr txBox="1"/>
          <p:nvPr/>
        </p:nvSpPr>
        <p:spPr>
          <a:xfrm>
            <a:off x="2025353" y="1281870"/>
            <a:ext cx="420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常見的註解用法</a:t>
            </a:r>
            <a:r>
              <a:rPr lang="en-US" altLang="zh-CN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1. ””” “””, 2. ‘’’ ‘’’, 3. 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73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User Input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F1CFB-BDB4-3E44-A5DC-4B09AC38EED8}"/>
              </a:ext>
            </a:extLst>
          </p:cNvPr>
          <p:cNvSpPr/>
          <p:nvPr/>
        </p:nvSpPr>
        <p:spPr>
          <a:xfrm>
            <a:off x="743751" y="1398154"/>
            <a:ext cx="76564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有時候程式也需要與外界的使用者互動，來接收一些外部指令或訊息。</a:t>
            </a:r>
            <a:br>
              <a:rPr lang="zh-CN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這時候你可以用</a:t>
            </a:r>
            <a:r>
              <a:rPr 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input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這個函式，他會回傳外部送來的訊息。</a:t>
            </a:r>
            <a:br>
              <a:rPr lang="zh-CN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執行下方的程式，並在終端機輸入你的名字，可以看到會輸出與你數入一樣的字串。</a:t>
            </a:r>
            <a:endParaRPr lang="en-US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46E447-4285-EA47-A2FC-E0F8F7B0D100}"/>
              </a:ext>
            </a:extLst>
          </p:cNvPr>
          <p:cNvSpPr/>
          <p:nvPr/>
        </p:nvSpPr>
        <p:spPr>
          <a:xfrm>
            <a:off x="2286000" y="343768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﻿Hello, what is your name?  </a:t>
            </a:r>
            <a:r>
              <a:rPr lang="en-US" dirty="0" err="1"/>
              <a:t>jason</a:t>
            </a:r>
            <a:endParaRPr lang="en-US" dirty="0"/>
          </a:p>
          <a:p>
            <a:r>
              <a:rPr lang="en-US" dirty="0"/>
              <a:t>Hi,  </a:t>
            </a:r>
            <a:r>
              <a:rPr lang="en-US" dirty="0" err="1"/>
              <a:t>jason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2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 (</a:t>
            </a:r>
            <a:r>
              <a:rPr lang="zh-CN" altLang="en-US" sz="3200" dirty="0"/>
              <a:t>數學運算子</a:t>
            </a:r>
            <a:r>
              <a:rPr lang="en-US" altLang="zh-TW" sz="3200" dirty="0"/>
              <a:t>)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E49CBAF-9518-9D47-BB3F-906AFCDE0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191849"/>
              </p:ext>
            </p:extLst>
          </p:nvPr>
        </p:nvGraphicFramePr>
        <p:xfrm>
          <a:off x="628650" y="1738937"/>
          <a:ext cx="7886700" cy="3413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4219201595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621335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運算子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功能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088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+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加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750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-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減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52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*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乘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321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/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除以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205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//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X</a:t>
                      </a:r>
                      <a:r>
                        <a:rPr lang="zh-CN" altLang="en-US" dirty="0">
                          <a:effectLst/>
                        </a:rPr>
                        <a:t>除以</a:t>
                      </a:r>
                      <a:r>
                        <a:rPr lang="en-US" dirty="0">
                          <a:effectLst/>
                        </a:rPr>
                        <a:t>Y，</a:t>
                      </a:r>
                      <a:r>
                        <a:rPr lang="zh-CN" altLang="en-US" dirty="0">
                          <a:effectLst/>
                        </a:rPr>
                        <a:t>只取整數解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259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%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求</a:t>
                      </a:r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除以</a:t>
                      </a:r>
                      <a:r>
                        <a:rPr lang="en-US">
                          <a:effectLst/>
                        </a:rPr>
                        <a:t>Y</a:t>
                      </a:r>
                      <a:r>
                        <a:rPr lang="zh-CN" altLang="en-US">
                          <a:effectLst/>
                        </a:rPr>
                        <a:t>的餘數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03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**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X</a:t>
                      </a:r>
                      <a:r>
                        <a:rPr lang="zh-CN" altLang="en-US" dirty="0">
                          <a:effectLst/>
                        </a:rPr>
                        <a:t>的</a:t>
                      </a:r>
                      <a:r>
                        <a:rPr lang="en-US" dirty="0">
                          <a:effectLst/>
                        </a:rPr>
                        <a:t>Y</a:t>
                      </a:r>
                      <a:r>
                        <a:rPr lang="zh-CN" altLang="en-US" dirty="0">
                          <a:effectLst/>
                        </a:rPr>
                        <a:t>次方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324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18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 (</a:t>
            </a:r>
            <a:r>
              <a:rPr lang="zh-CN" altLang="en-US" sz="3200" dirty="0"/>
              <a:t>比較運算子</a:t>
            </a:r>
            <a:r>
              <a:rPr lang="en-US" altLang="zh-TW" sz="3200" dirty="0"/>
              <a:t>)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BE0BE9-02A3-1846-A87A-F9DB434A9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635776"/>
              </p:ext>
            </p:extLst>
          </p:nvPr>
        </p:nvGraphicFramePr>
        <p:xfrm>
          <a:off x="628650" y="1835998"/>
          <a:ext cx="7886700" cy="298704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542515982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995651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運算子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效果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56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&lt;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是否小於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8536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&lt;=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是否小於等於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406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&gt;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是否大於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60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&gt;=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是否大於等於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8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==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</a:t>
                      </a:r>
                      <a:r>
                        <a:rPr lang="zh-CN" altLang="en-US">
                          <a:effectLst/>
                        </a:rPr>
                        <a:t>是否等於</a:t>
                      </a:r>
                      <a:r>
                        <a:rPr lang="en-US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04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x != 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X</a:t>
                      </a:r>
                      <a:r>
                        <a:rPr lang="zh-CN" altLang="en-US" dirty="0">
                          <a:effectLst/>
                        </a:rPr>
                        <a:t>是否不等於</a:t>
                      </a:r>
                      <a:r>
                        <a:rPr lang="en-US" dirty="0">
                          <a:effectLst/>
                        </a:rPr>
                        <a:t>Y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121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29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 (</a:t>
            </a:r>
            <a:r>
              <a:rPr lang="zh-CN" altLang="en-US" sz="3200" dirty="0"/>
              <a:t>布林運算子</a:t>
            </a:r>
            <a:r>
              <a:rPr lang="en-US" altLang="zh-TW" sz="3200" dirty="0"/>
              <a:t>)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06EE52-A9D5-D148-8690-0E6CDA63C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112734"/>
              </p:ext>
            </p:extLst>
          </p:nvPr>
        </p:nvGraphicFramePr>
        <p:xfrm>
          <a:off x="551738" y="1933924"/>
          <a:ext cx="7886700" cy="198120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968179286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7674253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effectLst/>
                        </a:rPr>
                        <a:t>運算子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</a:rPr>
                        <a:t>效果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817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 or b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</a:t>
                      </a:r>
                      <a:r>
                        <a:rPr lang="zh-CN" altLang="en-US">
                          <a:effectLst/>
                        </a:rPr>
                        <a:t>或</a:t>
                      </a:r>
                      <a:r>
                        <a:rPr lang="en-US">
                          <a:effectLst/>
                        </a:rPr>
                        <a:t>B</a:t>
                      </a:r>
                      <a:r>
                        <a:rPr lang="zh-CN" altLang="en-US">
                          <a:effectLst/>
                        </a:rPr>
                        <a:t>其中一個條件成立就回傳</a:t>
                      </a:r>
                      <a:r>
                        <a:rPr lang="en-US">
                          <a:effectLst/>
                        </a:rPr>
                        <a:t>True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64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 and b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</a:t>
                      </a:r>
                      <a:r>
                        <a:rPr lang="zh-CN" altLang="en-US" dirty="0">
                          <a:effectLst/>
                        </a:rPr>
                        <a:t>或</a:t>
                      </a:r>
                      <a:r>
                        <a:rPr lang="en-US" dirty="0">
                          <a:effectLst/>
                        </a:rPr>
                        <a:t>B</a:t>
                      </a:r>
                      <a:r>
                        <a:rPr lang="zh-CN" altLang="en-US" dirty="0">
                          <a:effectLst/>
                        </a:rPr>
                        <a:t>兩個條件都成立才回傳</a:t>
                      </a:r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580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not A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如果</a:t>
                      </a:r>
                      <a:r>
                        <a:rPr lang="en-US" dirty="0">
                          <a:effectLst/>
                        </a:rPr>
                        <a:t>A</a:t>
                      </a:r>
                      <a:r>
                        <a:rPr lang="zh-CN" altLang="en-US" dirty="0">
                          <a:effectLst/>
                        </a:rPr>
                        <a:t>為</a:t>
                      </a:r>
                      <a:r>
                        <a:rPr lang="en-US" dirty="0">
                          <a:effectLst/>
                        </a:rPr>
                        <a:t>True，</a:t>
                      </a:r>
                      <a:r>
                        <a:rPr lang="zh-CN" altLang="en-US" dirty="0">
                          <a:effectLst/>
                        </a:rPr>
                        <a:t>則回傳</a:t>
                      </a:r>
                      <a:r>
                        <a:rPr lang="en-US" dirty="0">
                          <a:effectLst/>
                        </a:rPr>
                        <a:t>False，</a:t>
                      </a:r>
                      <a:r>
                        <a:rPr lang="zh-CN" altLang="en-US" dirty="0">
                          <a:effectLst/>
                        </a:rPr>
                        <a:t>反之則回傳</a:t>
                      </a:r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312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373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– </a:t>
            </a:r>
            <a:r>
              <a:rPr lang="en-US" sz="3200" dirty="0"/>
              <a:t>Download tool</a:t>
            </a:r>
            <a:endParaRPr lang="en-US" sz="3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621A5-AF90-C541-A3F4-390083D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Anaconda </a:t>
            </a:r>
          </a:p>
          <a:p>
            <a:r>
              <a:rPr lang="en-US" dirty="0"/>
              <a:t>Git bash</a:t>
            </a:r>
          </a:p>
          <a:p>
            <a:r>
              <a:rPr lang="en-US" dirty="0"/>
              <a:t>Gmail Account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5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 (</a:t>
            </a:r>
            <a:r>
              <a:rPr lang="zh-CN" altLang="en-US" sz="3200" dirty="0"/>
              <a:t>布林運算子</a:t>
            </a:r>
            <a:r>
              <a:rPr lang="en-US" altLang="zh-TW" sz="3200" dirty="0"/>
              <a:t>)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686773-30AB-5949-879B-774D4F92A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250390"/>
              </p:ext>
            </p:extLst>
          </p:nvPr>
        </p:nvGraphicFramePr>
        <p:xfrm>
          <a:off x="1296785" y="1280942"/>
          <a:ext cx="6317673" cy="5495263"/>
        </p:xfrm>
        <a:graphic>
          <a:graphicData uri="http://schemas.openxmlformats.org/drawingml/2006/table">
            <a:tbl>
              <a:tblPr/>
              <a:tblGrid>
                <a:gridCol w="2601884">
                  <a:extLst>
                    <a:ext uri="{9D8B030D-6E8A-4147-A177-3AD203B41FA5}">
                      <a16:colId xmlns:a16="http://schemas.microsoft.com/office/drawing/2014/main" val="2000652380"/>
                    </a:ext>
                  </a:extLst>
                </a:gridCol>
                <a:gridCol w="3715789">
                  <a:extLst>
                    <a:ext uri="{9D8B030D-6E8A-4147-A177-3AD203B41FA5}">
                      <a16:colId xmlns:a16="http://schemas.microsoft.com/office/drawing/2014/main" val="4044279830"/>
                    </a:ext>
                  </a:extLst>
                </a:gridCol>
              </a:tblGrid>
              <a:tr h="2957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指數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 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(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最高優先順序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)</a:t>
                      </a: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，範例：</a:t>
                      </a:r>
                      <a:r>
                        <a:rPr lang="en-US" altLang="zh-CN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2**3 = 8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162350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~&lt;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補數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488217"/>
                  </a:ext>
                </a:extLst>
              </a:tr>
              <a:tr h="2957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正數</a:t>
                      </a:r>
                      <a:b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</a:b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負數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029020"/>
                  </a:ext>
                </a:extLst>
              </a:tr>
              <a:tr h="6759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乘</a:t>
                      </a:r>
                      <a:b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</a:br>
                      <a: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除</a:t>
                      </a:r>
                      <a:endParaRPr lang="en-US" altLang="zh-CN" sz="1100" u="none" kern="1200" dirty="0">
                        <a:solidFill>
                          <a:schemeClr val="tx1"/>
                        </a:solidFill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只取整數</a:t>
                      </a:r>
                      <a:b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</a:br>
                      <a:r>
                        <a:rPr lang="zh-CN" altLang="en-US" sz="1100" u="none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餘數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155200"/>
                  </a:ext>
                </a:extLst>
              </a:tr>
              <a:tr h="29572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加法</a:t>
                      </a:r>
                      <a:b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</a:b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減法</a:t>
                      </a:r>
                      <a:endParaRPr lang="zh-CN" altLang="en-US" sz="1100" kern="1200" dirty="0">
                        <a:solidFill>
                          <a:schemeClr val="tx1"/>
                        </a:solidFill>
                        <a:effectLst/>
                        <a:latin typeface="DFKai-SB" panose="03000509000000000000" pitchFamily="49" charset="-120"/>
                        <a:ea typeface="DFKai-SB" panose="03000509000000000000" pitchFamily="49" charset="-120"/>
                        <a:cs typeface="DFKai-SB" panose="03000509000000000000" pitchFamily="49" charset="-120"/>
                      </a:endParaRP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687975"/>
                  </a:ext>
                </a:extLst>
              </a:tr>
              <a:tr h="295722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  <a:b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&lt;&lt;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右移</a:t>
                      </a:r>
                      <a:b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</a:br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左移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90757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與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15685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XOR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57986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|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OR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216387"/>
                  </a:ext>
                </a:extLst>
              </a:tr>
              <a:tr h="1309626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in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not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b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比較運算子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424425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x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布林值：不（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NOT）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048811"/>
                  </a:ext>
                </a:extLst>
              </a:tr>
              <a:tr h="168984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布林值：和（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AND）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105828"/>
                  </a:ext>
                </a:extLst>
              </a:tr>
              <a:tr h="376195"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布林值：或（</a:t>
                      </a: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DFKai-SB" panose="03000509000000000000" pitchFamily="49" charset="-120"/>
                          <a:ea typeface="DFKai-SB" panose="03000509000000000000" pitchFamily="49" charset="-120"/>
                          <a:cs typeface="DFKai-SB" panose="03000509000000000000" pitchFamily="49" charset="-120"/>
                        </a:rPr>
                        <a:t>OR）</a:t>
                      </a:r>
                    </a:p>
                  </a:txBody>
                  <a:tcPr marL="42246" marR="42246" marT="21123" marB="21123"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0344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22BB1E-851D-764D-9FD7-7B2D869E0D8D}"/>
              </a:ext>
            </a:extLst>
          </p:cNvPr>
          <p:cNvSpPr txBox="1"/>
          <p:nvPr/>
        </p:nvSpPr>
        <p:spPr>
          <a:xfrm>
            <a:off x="781396" y="790491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優先次序由上而下排列：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9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</a:t>
            </a:r>
            <a:r>
              <a:rPr lang="zh-TW" altLang="en-US" sz="3200" dirty="0"/>
              <a:t> </a:t>
            </a:r>
            <a:r>
              <a:rPr lang="en-US" altLang="zh-TW" sz="3200" dirty="0"/>
              <a:t>practice-1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48870-6A0F-8744-9266-64940A37912C}"/>
              </a:ext>
            </a:extLst>
          </p:cNvPr>
          <p:cNvSpPr txBox="1"/>
          <p:nvPr/>
        </p:nvSpPr>
        <p:spPr>
          <a:xfrm>
            <a:off x="2776451" y="1737359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﻿out = 16 - 2 * 5 // 3 + 1</a:t>
            </a:r>
          </a:p>
          <a:p>
            <a:r>
              <a:rPr lang="en-US" dirty="0"/>
              <a:t>print(out)</a:t>
            </a:r>
          </a:p>
        </p:txBody>
      </p:sp>
    </p:spTree>
    <p:extLst>
      <p:ext uri="{BB962C8B-B14F-4D97-AF65-F5344CB8AC3E}">
        <p14:creationId xmlns:p14="http://schemas.microsoft.com/office/powerpoint/2010/main" val="218178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Operator</a:t>
            </a:r>
            <a:r>
              <a:rPr lang="zh-TW" altLang="en-US" sz="3200" dirty="0"/>
              <a:t> </a:t>
            </a:r>
            <a:r>
              <a:rPr lang="en-US" altLang="zh-TW" sz="3200" dirty="0"/>
              <a:t>practice-2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081BBA-69A0-4544-BFFC-6251D99D5B8F}"/>
              </a:ext>
            </a:extLst>
          </p:cNvPr>
          <p:cNvSpPr/>
          <p:nvPr/>
        </p:nvSpPr>
        <p:spPr>
          <a:xfrm>
            <a:off x="2286000" y="1887357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﻿x = 4</a:t>
            </a:r>
          </a:p>
          <a:p>
            <a:r>
              <a:rPr lang="en-US" dirty="0"/>
              <a:t>y = 2</a:t>
            </a:r>
          </a:p>
          <a:p>
            <a:r>
              <a:rPr lang="en-US" dirty="0"/>
              <a:t>if not 1 + 1 == y or x == 4 and 7 == 8:</a:t>
            </a:r>
          </a:p>
          <a:p>
            <a:r>
              <a:rPr lang="en-US" dirty="0"/>
              <a:t>  print("Yes")</a:t>
            </a:r>
          </a:p>
          <a:p>
            <a:r>
              <a:rPr lang="en-US" dirty="0" err="1"/>
              <a:t>elif</a:t>
            </a:r>
            <a:r>
              <a:rPr lang="en-US" dirty="0"/>
              <a:t> x &gt; y:</a:t>
            </a:r>
          </a:p>
          <a:p>
            <a:r>
              <a:rPr lang="en-US" dirty="0"/>
              <a:t>print("No")</a:t>
            </a:r>
          </a:p>
        </p:txBody>
      </p:sp>
    </p:spTree>
    <p:extLst>
      <p:ext uri="{BB962C8B-B14F-4D97-AF65-F5344CB8AC3E}">
        <p14:creationId xmlns:p14="http://schemas.microsoft.com/office/powerpoint/2010/main" val="249416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</a:t>
            </a:r>
            <a:r>
              <a:rPr lang="zh-CN" altLang="en-US" sz="3200" dirty="0"/>
              <a:t>字串</a:t>
            </a:r>
            <a:r>
              <a:rPr lang="en-US" altLang="zh-CN" sz="3200" dirty="0"/>
              <a:t>(String)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15906-F951-8746-90D2-B87BB0BF9A4B}"/>
              </a:ext>
            </a:extLst>
          </p:cNvPr>
          <p:cNvSpPr/>
          <p:nvPr/>
        </p:nvSpPr>
        <p:spPr>
          <a:xfrm>
            <a:off x="1026622" y="1892453"/>
            <a:ext cx="70907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其實我們一開始介紹過的基本型別</a:t>
            </a:r>
            <a:r>
              <a:rPr 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String，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也是一種序列型別。</a:t>
            </a:r>
            <a:endParaRPr lang="en-US" altLang="zh-CN" dirty="0">
              <a:solidFill>
                <a:srgbClr val="303233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一個比較好理解的方式為，其實</a:t>
            </a:r>
            <a:r>
              <a:rPr 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String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就像是一堆字元排在一起組合而成的 </a:t>
            </a:r>
            <a:r>
              <a:rPr lang="en-US" altLang="zh-CN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(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字元指的為一個字</a:t>
            </a:r>
            <a:r>
              <a:rPr lang="en-US" altLang="zh-CN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)</a:t>
            </a:r>
            <a:r>
              <a:rPr lang="zh-CN" altLang="en-US" dirty="0">
                <a:solidFill>
                  <a:srgbClr val="303233"/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。</a:t>
            </a:r>
            <a:endParaRPr lang="en-US" altLang="zh-CN" dirty="0">
              <a:solidFill>
                <a:srgbClr val="303233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br>
              <a:rPr lang="zh-CN" altLang="en-US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</a:br>
            <a:endParaRPr lang="en-US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7316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Tuple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9B793B-1C6D-1D4C-90E9-8EF6F1661D4C}"/>
              </a:ext>
            </a:extLst>
          </p:cNvPr>
          <p:cNvSpPr/>
          <p:nvPr/>
        </p:nvSpPr>
        <p:spPr>
          <a:xfrm>
            <a:off x="1937759" y="1713002"/>
            <a:ext cx="5268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Tuple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可用來存放一組資料。</a:t>
            </a:r>
            <a:endParaRPr lang="en-US" altLang="zh-CN" dirty="0">
              <a:solidFill>
                <a:srgbClr val="303233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這組資料的個數不限，型別也不須相同。</a:t>
            </a:r>
            <a:endParaRPr lang="en-US" altLang="zh-CN" dirty="0">
              <a:solidFill>
                <a:srgbClr val="303233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同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Range，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一旦被創造，將</a:t>
            </a:r>
            <a:r>
              <a:rPr lang="zh-CN" altLang="en-US" b="1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無法修改內容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rgbClr val="303233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值與值之間，要以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隔開。</a:t>
            </a:r>
            <a:endParaRPr 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58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List (array)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26A828-E04F-1A4A-9211-9E9FC23E134E}"/>
              </a:ext>
            </a:extLst>
          </p:cNvPr>
          <p:cNvSpPr/>
          <p:nvPr/>
        </p:nvSpPr>
        <p:spPr>
          <a:xfrm>
            <a:off x="1284005" y="2003140"/>
            <a:ext cx="65759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List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即為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中的陣列</a:t>
            </a:r>
            <a:r>
              <a:rPr lang="en-US" altLang="zh-CN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Array)。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陣列是一種容器，可用來儲存眾多資料。</a:t>
            </a:r>
            <a:endParaRPr lang="en-US" altLang="zh-CN" dirty="0">
              <a:solidFill>
                <a:srgbClr val="303233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與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Tuple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最大的不同處在於，針對一個以創建的陣列，你可以隨時增加或減少其內部資料的個數，也可以修改裡面的內容。</a:t>
            </a:r>
            <a:endParaRPr 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326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</a:t>
            </a:r>
            <a:r>
              <a:rPr lang="zh-TW" altLang="en-US" sz="3200" dirty="0"/>
              <a:t> </a:t>
            </a:r>
            <a:r>
              <a:rPr lang="en-US" altLang="zh-TW" sz="3200" dirty="0"/>
              <a:t>– Flow Control (if else)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ADEEE-4F73-E94F-9EE2-6BCC1DEB39F0}"/>
              </a:ext>
            </a:extLst>
          </p:cNvPr>
          <p:cNvSpPr/>
          <p:nvPr/>
        </p:nvSpPr>
        <p:spPr>
          <a:xfrm>
            <a:off x="1021222" y="1849315"/>
            <a:ext cx="73365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一個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if...else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區塊，只要其中一個條件成立，程式就會離開這個區塊。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條件不需要放</a:t>
            </a:r>
            <a:r>
              <a:rPr lang="en-US" altLang="zh-CN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()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之中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每個條件後面記得要有</a:t>
            </a:r>
            <a:r>
              <a:rPr lang="en-US" altLang="zh-CN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條件成立要做的事情，要以</a:t>
            </a:r>
            <a:r>
              <a:rPr lang="zh-CN" altLang="en-US" b="1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縮排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的方式放在條件句底下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else if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在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寫作</a:t>
            </a:r>
            <a:r>
              <a:rPr lang="en-US" dirty="0" err="1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elif</a:t>
            </a:r>
            <a:endParaRPr lang="en-US" b="0" i="0" dirty="0">
              <a:solidFill>
                <a:srgbClr val="303233"/>
              </a:solidFill>
              <a:effectLst/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242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Range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E5D5A-42C5-1A4B-BEBA-482C6BCDDE5F}"/>
              </a:ext>
            </a:extLst>
          </p:cNvPr>
          <p:cNvSpPr/>
          <p:nvPr/>
        </p:nvSpPr>
        <p:spPr>
          <a:xfrm>
            <a:off x="790485" y="1327446"/>
            <a:ext cx="74305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這個型別可用來創建並儲存</a:t>
            </a:r>
            <a:r>
              <a:rPr lang="zh-CN" altLang="en-US" b="1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特定範圍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內的整數，故得名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Range。</a:t>
            </a:r>
            <a:b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必須特別注意的是，一旦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被創建了，裡面的內容是</a:t>
            </a:r>
            <a:r>
              <a:rPr lang="zh-CN" altLang="en-US" b="1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不可修改的</a:t>
            </a:r>
            <a:b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在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Python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中，我們有幾個方法可以創造</a:t>
            </a: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Range。</a:t>
            </a:r>
          </a:p>
          <a:p>
            <a:endParaRPr lang="en-US" dirty="0">
              <a:solidFill>
                <a:srgbClr val="303233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Range(stop)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stop：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停止點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Range(start, 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start：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起始點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stop：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停止點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Range(start, stop, step)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start：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起始點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stop：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停止點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step：</a:t>
            </a:r>
            <a:r>
              <a:rPr lang="zh-CN" altLang="en-US" dirty="0">
                <a:solidFill>
                  <a:srgbClr val="303233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間隔</a:t>
            </a:r>
          </a:p>
          <a:p>
            <a:b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4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for loop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A5E5C-92C1-F448-90E3-3F839972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37" y="761776"/>
            <a:ext cx="7381125" cy="59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30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while loop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F78EE-8457-D942-BAFB-06235C77B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6" y="962740"/>
            <a:ext cx="7855527" cy="52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3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76D00-0491-AF4D-8249-F34A290A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790491"/>
            <a:ext cx="3980250" cy="2687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52725-1834-284A-833C-8DE1BD87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85" t="7101" r="14918" b="10493"/>
          <a:stretch/>
        </p:blipFill>
        <p:spPr>
          <a:xfrm>
            <a:off x="5017984" y="719986"/>
            <a:ext cx="2879932" cy="2751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0D1DD0-875E-9C4E-A52C-A006FADEA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01227"/>
            <a:ext cx="7886700" cy="29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66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List Comprehension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D0CB-1A30-9F4C-8ABF-FC4610FA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63" y="681563"/>
            <a:ext cx="7427710" cy="59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04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import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ABAD3-FD57-2D4C-8186-FB56952FA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" t="807" r="609"/>
          <a:stretch/>
        </p:blipFill>
        <p:spPr>
          <a:xfrm>
            <a:off x="1097279" y="940120"/>
            <a:ext cx="6733310" cy="496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7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Practice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C7A7F9-1BA5-3447-854E-4853DD72752D}"/>
              </a:ext>
            </a:extLst>
          </p:cNvPr>
          <p:cNvSpPr/>
          <p:nvPr/>
        </p:nvSpPr>
        <p:spPr>
          <a:xfrm>
            <a:off x="3524597" y="2282424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﻿1 &lt;---&gt; 2</a:t>
            </a:r>
          </a:p>
          <a:p>
            <a:r>
              <a:rPr lang="en-US" dirty="0"/>
              <a:t>3 &lt;---&gt; 4</a:t>
            </a:r>
          </a:p>
          <a:p>
            <a:r>
              <a:rPr lang="en-US" dirty="0"/>
              <a:t>5 &lt;---&gt; 6</a:t>
            </a:r>
          </a:p>
          <a:p>
            <a:r>
              <a:rPr lang="en-US" dirty="0"/>
              <a:t>7 &lt;---&gt; 8</a:t>
            </a:r>
          </a:p>
          <a:p>
            <a:r>
              <a:rPr lang="en-US" dirty="0"/>
              <a:t>9 &lt;---&gt; 10</a:t>
            </a:r>
          </a:p>
          <a:p>
            <a:r>
              <a:rPr lang="en-US" dirty="0"/>
              <a:t>11 &lt;---&gt; 12</a:t>
            </a:r>
          </a:p>
          <a:p>
            <a:r>
              <a:rPr lang="en-US" dirty="0"/>
              <a:t>13 &lt;---&gt; 14</a:t>
            </a:r>
          </a:p>
          <a:p>
            <a:r>
              <a:rPr lang="en-US" dirty="0"/>
              <a:t>15 &lt;---&gt; 16</a:t>
            </a:r>
          </a:p>
          <a:p>
            <a:r>
              <a:rPr lang="en-US" dirty="0"/>
              <a:t>17 &lt;---&gt; 18</a:t>
            </a:r>
          </a:p>
          <a:p>
            <a:r>
              <a:rPr lang="en-US" dirty="0"/>
              <a:t>19 &lt;---&gt; 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D48187-45AC-E840-B695-C633534A69AD}"/>
              </a:ext>
            </a:extLst>
          </p:cNvPr>
          <p:cNvSpPr/>
          <p:nvPr/>
        </p:nvSpPr>
        <p:spPr>
          <a:xfrm>
            <a:off x="1620982" y="107099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Lato"/>
              </a:rPr>
              <a:t>第一個陣列包含</a:t>
            </a:r>
            <a:r>
              <a:rPr lang="en-US" altLang="zh-CN" dirty="0">
                <a:solidFill>
                  <a:srgbClr val="303233"/>
                </a:solidFill>
                <a:latin typeface="Lato"/>
              </a:rPr>
              <a:t>1~20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中的偶數</a:t>
            </a:r>
            <a:endParaRPr lang="en-US" altLang="zh-CN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303233"/>
                </a:solidFill>
                <a:latin typeface="Lato"/>
              </a:rPr>
              <a:t>另一個包含</a:t>
            </a:r>
            <a:r>
              <a:rPr lang="en-US" altLang="zh-CN" dirty="0">
                <a:solidFill>
                  <a:srgbClr val="303233"/>
                </a:solidFill>
                <a:latin typeface="Lato"/>
              </a:rPr>
              <a:t>1~20</a:t>
            </a:r>
            <a:r>
              <a:rPr lang="zh-CN" altLang="en-US" dirty="0">
                <a:solidFill>
                  <a:srgbClr val="303233"/>
                </a:solidFill>
                <a:latin typeface="Lato"/>
              </a:rPr>
              <a:t>中的奇數</a:t>
            </a:r>
            <a:endParaRPr lang="en-US" altLang="zh-CN" dirty="0">
              <a:solidFill>
                <a:srgbClr val="303233"/>
              </a:solidFill>
              <a:latin typeface="Lato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請用</a:t>
            </a:r>
            <a:r>
              <a:rPr lang="zh-CN" altLang="en-US" b="1" dirty="0"/>
              <a:t>一個</a:t>
            </a:r>
            <a:r>
              <a:rPr lang="en-US" dirty="0"/>
              <a:t>for</a:t>
            </a:r>
            <a:r>
              <a:rPr lang="zh-CN" altLang="en-US" dirty="0"/>
              <a:t>迴圈印出以下結果</a:t>
            </a:r>
            <a:r>
              <a:rPr lang="en-US" altLang="zh-CN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410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</a:t>
            </a:r>
            <a:r>
              <a:rPr lang="en-US" sz="3200" dirty="0" err="1"/>
              <a:t>numpy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3007E-1D8A-6B45-92AC-C1CD12F789BA}"/>
                  </a:ext>
                </a:extLst>
              </p:cNvPr>
              <p:cNvSpPr/>
              <p:nvPr/>
            </p:nvSpPr>
            <p:spPr>
              <a:xfrm>
                <a:off x="363195" y="858139"/>
                <a:ext cx="8644071" cy="58172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Numpy </a:t>
                </a:r>
                <a:r>
                  <a:rPr lang="en-US" dirty="0" err="1"/>
                  <a:t>可以產生一維、二維陣列進行向量（vector）和矩陣（matrix）運算，其在大量運算時有非常優異的效能</a:t>
                </a:r>
                <a:r>
                  <a:rPr lang="en-US" dirty="0"/>
                  <a:t>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其中</a:t>
                </a:r>
                <a:r>
                  <a:rPr lang="en-US" dirty="0"/>
                  <a:t> </a:t>
                </a:r>
                <a:r>
                  <a:rPr lang="en-US" dirty="0" err="1"/>
                  <a:t>Numpy</a:t>
                </a:r>
                <a:r>
                  <a:rPr lang="en-US" dirty="0"/>
                  <a:t> </a:t>
                </a:r>
                <a:r>
                  <a:rPr lang="en-US" dirty="0" err="1"/>
                  <a:t>中最重要的就是</a:t>
                </a:r>
                <a:r>
                  <a:rPr lang="en-US" dirty="0"/>
                  <a:t> </a:t>
                </a:r>
                <a:r>
                  <a:rPr lang="en-US" dirty="0" err="1"/>
                  <a:t>ndarray</a:t>
                </a:r>
                <a:r>
                  <a:rPr lang="en-US" dirty="0"/>
                  <a:t> </a:t>
                </a:r>
                <a:r>
                  <a:rPr lang="en-US" dirty="0" err="1"/>
                  <a:t>物件和</a:t>
                </a:r>
                <a:r>
                  <a:rPr lang="en-US" dirty="0"/>
                  <a:t> Python </a:t>
                </a:r>
                <a:r>
                  <a:rPr lang="en-US" dirty="0" err="1"/>
                  <a:t>原生的</a:t>
                </a:r>
                <a:r>
                  <a:rPr lang="en-US" dirty="0"/>
                  <a:t> list </a:t>
                </a:r>
                <a:r>
                  <a:rPr lang="en-US" dirty="0" err="1"/>
                  <a:t>主要差異在於</a:t>
                </a:r>
                <a:r>
                  <a:rPr lang="en-US" dirty="0"/>
                  <a:t>：</a:t>
                </a:r>
              </a:p>
              <a:p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ndarray</a:t>
                </a:r>
                <a:r>
                  <a:rPr lang="en-US" dirty="0"/>
                  <a:t> </a:t>
                </a:r>
                <a:r>
                  <a:rPr lang="en-US" dirty="0" err="1"/>
                  <a:t>是由許多相同資料型別的元素所組成（若為物件陣列則例外</a:t>
                </a:r>
                <a:r>
                  <a:rPr lang="en-US" dirty="0"/>
                  <a:t>），list </a:t>
                </a:r>
                <a:r>
                  <a:rPr lang="en-US" dirty="0" err="1"/>
                  <a:t>元素可以是不同資料型別（data</a:t>
                </a:r>
                <a:r>
                  <a:rPr lang="en-US" dirty="0"/>
                  <a:t> type）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ndarray</a:t>
                </a:r>
                <a:r>
                  <a:rPr lang="en-US" dirty="0"/>
                  <a:t> </a:t>
                </a:r>
                <a:r>
                  <a:rPr lang="en-US" dirty="0" err="1"/>
                  <a:t>建立時大小為固定，若更改大小則為新創建的</a:t>
                </a:r>
                <a:r>
                  <a:rPr lang="en-US" dirty="0"/>
                  <a:t> </a:t>
                </a:r>
                <a:r>
                  <a:rPr lang="en-US" dirty="0" err="1"/>
                  <a:t>ndarray</a:t>
                </a:r>
                <a:endParaRPr lang="en-US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 err="1"/>
                  <a:t>Numpy</a:t>
                </a:r>
                <a:r>
                  <a:rPr lang="en-US" dirty="0"/>
                  <a:t> </a:t>
                </a:r>
                <a:r>
                  <a:rPr lang="en-US" dirty="0" err="1"/>
                  <a:t>可以提供高效率大量矩陣運算</a:t>
                </a:r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向量（Vector</a:t>
                </a:r>
                <a:r>
                  <a:rPr lang="en-US" dirty="0"/>
                  <a:t>）：</a:t>
                </a:r>
                <a:r>
                  <a:rPr lang="en-US" dirty="0" err="1"/>
                  <a:t>向量為一維陣列，通常代表速度等有方向性的數據。在數學中索引是由</a:t>
                </a:r>
                <a:r>
                  <a:rPr lang="en-US" dirty="0"/>
                  <a:t> 1 </a:t>
                </a:r>
                <a:r>
                  <a:rPr lang="en-US" dirty="0" err="1"/>
                  <a:t>開始，但在電腦科學的程式世界中是由</a:t>
                </a:r>
                <a:r>
                  <a:rPr lang="en-US" dirty="0"/>
                  <a:t> 0 </a:t>
                </a:r>
                <a:r>
                  <a:rPr lang="en-US" dirty="0" err="1"/>
                  <a:t>開始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3 4 4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矩陣（Matrix</a:t>
                </a:r>
                <a:r>
                  <a:rPr lang="en-US" dirty="0"/>
                  <a:t>）：</a:t>
                </a:r>
                <a:r>
                  <a:rPr lang="en-US" dirty="0" err="1"/>
                  <a:t>矩陣為二維陣列，由橫的列（row）和直的欄（column）所組成，矩陣運算常用於多變數的運算或是線性代數等運算</a:t>
                </a:r>
                <a:r>
                  <a:rPr lang="en-US" dirty="0"/>
                  <a:t>。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3 4 4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5 5 6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53007E-1D8A-6B45-92AC-C1CD12F78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95" y="858139"/>
                <a:ext cx="8644071" cy="5817298"/>
              </a:xfrm>
              <a:prstGeom prst="rect">
                <a:avLst/>
              </a:prstGeom>
              <a:blipFill>
                <a:blip r:embed="rId2"/>
                <a:stretch>
                  <a:fillRect l="-587" t="-436" r="-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386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open file, read file, write file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B2CE5-A5EE-3A4F-ABEC-A2BEDDA636FB}"/>
              </a:ext>
            </a:extLst>
          </p:cNvPr>
          <p:cNvSpPr/>
          <p:nvPr/>
        </p:nvSpPr>
        <p:spPr>
          <a:xfrm>
            <a:off x="683129" y="1610357"/>
            <a:ext cx="783222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"r" - Read - Default value. Opens a file for reading, error if the file does not exist</a:t>
            </a:r>
          </a:p>
          <a:p>
            <a:endParaRPr lang="en-US" dirty="0"/>
          </a:p>
          <a:p>
            <a:r>
              <a:rPr lang="en-US" dirty="0"/>
              <a:t>"a" - Append - Opens a file for appending, creates the file if it does not exist</a:t>
            </a:r>
          </a:p>
          <a:p>
            <a:endParaRPr lang="en-US" dirty="0"/>
          </a:p>
          <a:p>
            <a:r>
              <a:rPr lang="en-US" dirty="0"/>
              <a:t>"w" - Write - Opens a file for writing, creates the file if it does not exist</a:t>
            </a:r>
          </a:p>
          <a:p>
            <a:endParaRPr lang="en-US" dirty="0"/>
          </a:p>
          <a:p>
            <a:r>
              <a:rPr lang="en-US" dirty="0"/>
              <a:t>"x" - Create - Creates the specified file, returns an error if the file exists</a:t>
            </a:r>
          </a:p>
        </p:txBody>
      </p:sp>
    </p:spTree>
    <p:extLst>
      <p:ext uri="{BB962C8B-B14F-4D97-AF65-F5344CB8AC3E}">
        <p14:creationId xmlns:p14="http://schemas.microsoft.com/office/powerpoint/2010/main" val="3226205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– open file, read file, write file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163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4CF8-E509-8B48-9EEC-6B4B3CABD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385763" indent="-385763"/>
            <a:r>
              <a:rPr lang="en-US" sz="4800" dirty="0"/>
              <a:t>Basic use of Bash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91CFC-9A47-BC44-B97A-3DDA4F9E1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7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Bash - cd</a:t>
            </a:r>
            <a:r>
              <a:rPr lang="en-US" altLang="zh-TW" sz="3200" dirty="0"/>
              <a:t>,</a:t>
            </a:r>
            <a:r>
              <a:rPr lang="zh-TW" altLang="en-US" sz="3200" dirty="0"/>
              <a:t> </a:t>
            </a:r>
            <a:r>
              <a:rPr lang="en-US" altLang="zh-TW" sz="3200" dirty="0"/>
              <a:t>ls</a:t>
            </a:r>
            <a:r>
              <a:rPr lang="en-US" sz="3200" dirty="0"/>
              <a:t>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95329-BFAD-5545-AE10-35A7D6A3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0" y="790491"/>
            <a:ext cx="8621940" cy="57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50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Bash – </a:t>
            </a:r>
            <a:r>
              <a:rPr lang="en-US" altLang="zh-TW" sz="3200" dirty="0" err="1"/>
              <a:t>mkdir</a:t>
            </a:r>
            <a:r>
              <a:rPr lang="en-US" altLang="zh-TW" sz="3200" dirty="0"/>
              <a:t>,</a:t>
            </a:r>
            <a:r>
              <a:rPr lang="zh-TW" altLang="en-US" sz="3200" dirty="0"/>
              <a:t> </a:t>
            </a:r>
            <a:r>
              <a:rPr lang="en-US" altLang="zh-TW" sz="3200" dirty="0" err="1"/>
              <a:t>rm</a:t>
            </a:r>
            <a:r>
              <a:rPr lang="en-US" sz="3200" dirty="0"/>
              <a:t> 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BDF27-0168-2749-8B05-5FFD22DA9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635"/>
            <a:ext cx="9144000" cy="386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69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Bash –</a:t>
            </a:r>
            <a:r>
              <a:rPr lang="zh-TW" altLang="en-US" sz="3200" dirty="0"/>
              <a:t> </a:t>
            </a:r>
            <a:r>
              <a:rPr lang="en-US" altLang="zh-TW" sz="3200" dirty="0"/>
              <a:t>mv (move)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83D82-AA7D-4442-963B-1453BBDB3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11" y="995195"/>
            <a:ext cx="8362604" cy="520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4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Audio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BC2437-8C6C-F84A-AD28-EB838410A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71" y="1160359"/>
            <a:ext cx="8164961" cy="46422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4CF8-E509-8B48-9EEC-6B4B3CABD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385763" indent="-385763"/>
            <a:r>
              <a:rPr lang="en-US" sz="4800" dirty="0"/>
              <a:t>Basic use of Git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91CFC-9A47-BC44-B97A-3DDA4F9E1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3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0BACD-5239-344B-95C2-76A3D18A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088" y="1001592"/>
            <a:ext cx="4089862" cy="17078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D527A2-AFBF-8748-ACE4-ACCFE05DDCB7}"/>
              </a:ext>
            </a:extLst>
          </p:cNvPr>
          <p:cNvSpPr/>
          <p:nvPr/>
        </p:nvSpPr>
        <p:spPr>
          <a:xfrm>
            <a:off x="1192876" y="3446998"/>
            <a:ext cx="67582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00000"/>
                </a:solidFill>
                <a:latin typeface="system-ui"/>
                <a:hlinkClick r:id="rId3"/>
              </a:rPr>
              <a:t>Git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 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是一個分散式版本控制軟體，最初由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Linus Torvalds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創作（也是作業系統 </a:t>
            </a:r>
            <a:r>
              <a:rPr lang="en-US" u="sng" dirty="0">
                <a:solidFill>
                  <a:srgbClr val="000000"/>
                </a:solidFill>
                <a:latin typeface="system-ui"/>
                <a:hlinkClick r:id="rId4"/>
              </a:rPr>
              <a:t>Linux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 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系統的開發者），其最初目的是為更好地管理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Linux kernel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開發而設計，其具備優秀的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merge tracing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合併程式碼的能力（使用程式碼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snapshot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來比較歷史版本差異）。</a:t>
            </a:r>
          </a:p>
          <a:p>
            <a:r>
              <a:rPr lang="en-US" u="sng" dirty="0">
                <a:solidFill>
                  <a:srgbClr val="000000"/>
                </a:solidFill>
                <a:latin typeface="system-ui"/>
                <a:hlinkClick r:id="rId5"/>
              </a:rPr>
              <a:t>Github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 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則是一個支援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git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程式碼存取和遠端托管的平台服務，有許多的開放原始碼的專案都是使用 </a:t>
            </a:r>
            <a:r>
              <a:rPr lang="en-US" dirty="0" err="1">
                <a:solidFill>
                  <a:srgbClr val="212529"/>
                </a:solidFill>
                <a:latin typeface="system-ui"/>
              </a:rPr>
              <a:t>Github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進行程式碼的管理。若是讀者未來有志於從事程式設計相關工作的話，建議可以熟悉掌握 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Git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和 </a:t>
            </a:r>
            <a:r>
              <a:rPr lang="en-US" dirty="0" err="1">
                <a:solidFill>
                  <a:srgbClr val="212529"/>
                </a:solidFill>
                <a:latin typeface="system-ui"/>
              </a:rPr>
              <a:t>Github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的使用，並建立自己的 </a:t>
            </a:r>
            <a:r>
              <a:rPr lang="en-US" dirty="0" err="1">
                <a:solidFill>
                  <a:srgbClr val="212529"/>
                </a:solidFill>
                <a:latin typeface="system-ui"/>
              </a:rPr>
              <a:t>Github</a:t>
            </a:r>
            <a:r>
              <a:rPr lang="en-US" dirty="0">
                <a:solidFill>
                  <a:srgbClr val="212529"/>
                </a:solidFill>
                <a:latin typeface="system-ui"/>
              </a:rPr>
              <a:t> profile </a:t>
            </a:r>
            <a:r>
              <a:rPr lang="zh-CN" altLang="en-US" dirty="0">
                <a:solidFill>
                  <a:srgbClr val="212529"/>
                </a:solidFill>
                <a:latin typeface="system-ui"/>
              </a:rPr>
              <a:t>作品集。</a:t>
            </a:r>
            <a:endParaRPr lang="zh-CN" altLang="en-US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97D73-CDE2-BE48-86D8-4442D592C931}"/>
              </a:ext>
            </a:extLst>
          </p:cNvPr>
          <p:cNvSpPr txBox="1"/>
          <p:nvPr/>
        </p:nvSpPr>
        <p:spPr>
          <a:xfrm>
            <a:off x="529839" y="6076060"/>
            <a:ext cx="7114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blog.techbridge.cc</a:t>
            </a:r>
            <a:r>
              <a:rPr lang="en-US" sz="1200" dirty="0"/>
              <a:t>/2018/01/17/learning-programming-and-coding-with-python-git-and-github-tutorial/</a:t>
            </a:r>
          </a:p>
        </p:txBody>
      </p:sp>
    </p:spTree>
    <p:extLst>
      <p:ext uri="{BB962C8B-B14F-4D97-AF65-F5344CB8AC3E}">
        <p14:creationId xmlns:p14="http://schemas.microsoft.com/office/powerpoint/2010/main" val="2749285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44233-D92A-0D42-8313-F2CD7BD2D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40" y="1062800"/>
            <a:ext cx="5023319" cy="470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44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F465F1-AE71-084B-9EAE-E365994077B3}"/>
              </a:ext>
            </a:extLst>
          </p:cNvPr>
          <p:cNvSpPr/>
          <p:nvPr/>
        </p:nvSpPr>
        <p:spPr>
          <a:xfrm>
            <a:off x="2492702" y="1483613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建立一個 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hello-git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資料夾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</a:t>
            </a:r>
            <a:r>
              <a:rPr lang="en-US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mkdir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hello-git</a:t>
            </a:r>
          </a:p>
          <a:p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移動到 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hello-git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資料夾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cd hello-git</a:t>
            </a:r>
          </a:p>
          <a:p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將專案資料夾建立成 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git repository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git </a:t>
            </a:r>
            <a:r>
              <a:rPr lang="en-US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init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</a:p>
          <a:p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列出專案資料夾下的檔案和資料夾（</a:t>
            </a:r>
            <a:r>
              <a:rPr lang="en-US" altLang="zh-CN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l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參數為列出詳細資料，</a:t>
            </a:r>
            <a:r>
              <a:rPr lang="en-US" altLang="zh-CN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-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為列出隱藏資料夾）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ls –la</a:t>
            </a:r>
          </a:p>
          <a:p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commit 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到本地端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(Local) git repository 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</a:t>
            </a:r>
            <a:endParaRPr 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git commit -a -m "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修改了 </a:t>
            </a:r>
            <a:r>
              <a:rPr lang="en-US" dirty="0" err="1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hello.py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"</a:t>
            </a:r>
            <a:r>
              <a:rPr lang="en-US" dirty="0"/>
              <a:t> </a:t>
            </a:r>
          </a:p>
          <a:p>
            <a:br>
              <a:rPr lang="en-US" dirty="0"/>
            </a:br>
            <a:endParaRPr lang="en-US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8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C8E52-912E-6A49-8D1C-FC0D1103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6806"/>
            <a:ext cx="9144000" cy="46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640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65E43-A0C0-D04B-8C12-AC763131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187"/>
            <a:ext cx="9144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74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30D7E-4F84-2E47-A598-0A6FC1018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006"/>
            <a:ext cx="9144000" cy="44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8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0C4C3-1231-AF4B-A230-451118F0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387"/>
            <a:ext cx="91440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1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9C866-A118-604C-ACEE-EE01DB271512}"/>
              </a:ext>
            </a:extLst>
          </p:cNvPr>
          <p:cNvSpPr txBox="1"/>
          <p:nvPr/>
        </p:nvSpPr>
        <p:spPr>
          <a:xfrm>
            <a:off x="2041018" y="1247686"/>
            <a:ext cx="50651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</a:t>
            </a:r>
            <a:r>
              <a:rPr lang="zh-CN" altLang="en-US" dirty="0"/>
              <a:t>設定使用者內容</a:t>
            </a:r>
            <a:endParaRPr lang="en-US" dirty="0"/>
          </a:p>
          <a:p>
            <a:r>
              <a:rPr lang="en-US" dirty="0"/>
              <a:t>$ git config --global </a:t>
            </a:r>
            <a:r>
              <a:rPr lang="en-US" dirty="0" err="1"/>
              <a:t>user.name</a:t>
            </a:r>
            <a:r>
              <a:rPr lang="en-US" dirty="0"/>
              <a:t> "&lt;Your Name&gt;”</a:t>
            </a:r>
          </a:p>
          <a:p>
            <a:r>
              <a:rPr lang="en-US" dirty="0"/>
              <a:t>$ git config --global </a:t>
            </a:r>
            <a:r>
              <a:rPr lang="en-US" dirty="0" err="1"/>
              <a:t>user.email</a:t>
            </a:r>
            <a:r>
              <a:rPr lang="en-US" dirty="0"/>
              <a:t> "&lt;</a:t>
            </a:r>
            <a:r>
              <a:rPr lang="en-US" dirty="0" err="1"/>
              <a:t>your@gmail.com</a:t>
            </a:r>
            <a:r>
              <a:rPr lang="en-US" dirty="0"/>
              <a:t>&gt;”</a:t>
            </a:r>
          </a:p>
          <a:p>
            <a:endParaRPr lang="en-US" dirty="0"/>
          </a:p>
          <a:p>
            <a:r>
              <a:rPr lang="en-US" dirty="0"/>
              <a:t>//</a:t>
            </a:r>
            <a:r>
              <a:rPr lang="zh-CN" altLang="en-US" dirty="0"/>
              <a:t>查看</a:t>
            </a:r>
            <a:r>
              <a:rPr lang="en-US" altLang="zh-CN" dirty="0"/>
              <a:t>git </a:t>
            </a:r>
            <a:r>
              <a:rPr lang="zh-CN" altLang="en-US" dirty="0"/>
              <a:t>狀態及加入</a:t>
            </a:r>
            <a:r>
              <a:rPr lang="en-US" altLang="zh-CN" dirty="0"/>
              <a:t>commit</a:t>
            </a:r>
            <a:endParaRPr lang="en-US" dirty="0"/>
          </a:p>
          <a:p>
            <a:r>
              <a:rPr lang="en-US" dirty="0"/>
              <a:t>$ git status</a:t>
            </a:r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“&lt;message&gt;”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74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F1E2E-2E86-D147-8C1C-479398A8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9" y="648215"/>
            <a:ext cx="8601876" cy="59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0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Web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08E7FF-4AC8-D342-8B0F-07DF563DB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86"/>
          <a:stretch/>
        </p:blipFill>
        <p:spPr>
          <a:xfrm>
            <a:off x="191396" y="1213500"/>
            <a:ext cx="8808568" cy="44352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06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05998-5B8C-FA4D-ABC9-9830A3EC2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2" y="2535701"/>
            <a:ext cx="8998721" cy="172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21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166A17-579E-5141-A76C-EA0D2A294225}"/>
              </a:ext>
            </a:extLst>
          </p:cNvPr>
          <p:cNvSpPr txBox="1"/>
          <p:nvPr/>
        </p:nvSpPr>
        <p:spPr>
          <a:xfrm>
            <a:off x="2402175" y="1871529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本地端專案知道 </a:t>
            </a:r>
            <a:r>
              <a:rPr 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origin </a:t>
            </a:r>
            <a:r>
              <a:rPr lang="zh-CN" altLang="en-US" i="1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對應到遠端網址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</a:t>
            </a:r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git remote add origin &lt;remote 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網址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&gt;</a:t>
            </a:r>
          </a:p>
          <a:p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// push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到遠端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(remote)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repository</a:t>
            </a:r>
            <a:r>
              <a:rPr lang="zh-CN" alt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中</a:t>
            </a:r>
            <a:endParaRPr lang="en-US" altLang="zh-CN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$ git push –u origin master</a:t>
            </a:r>
          </a:p>
        </p:txBody>
      </p:sp>
    </p:spTree>
    <p:extLst>
      <p:ext uri="{BB962C8B-B14F-4D97-AF65-F5344CB8AC3E}">
        <p14:creationId xmlns:p14="http://schemas.microsoft.com/office/powerpoint/2010/main" val="402494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409B7-1BEB-3F40-9679-6E5AE353A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5"/>
          <a:stretch/>
        </p:blipFill>
        <p:spPr>
          <a:xfrm>
            <a:off x="491327" y="640935"/>
            <a:ext cx="8297488" cy="61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78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65218-97E9-3240-BFCC-6777D64FF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914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366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How to use </a:t>
            </a:r>
            <a:r>
              <a:rPr lang="en-US" sz="3200" dirty="0" err="1"/>
              <a:t>Github</a:t>
            </a:r>
            <a:r>
              <a:rPr lang="en-US" sz="3200" dirty="0"/>
              <a:t> and own your repository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8AECE-FCF3-A04B-ACF9-884661798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366"/>
            <a:ext cx="9144000" cy="46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90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C4CF8-E509-8B48-9EEC-6B4B3CABD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385763" indent="-385763"/>
            <a:r>
              <a:rPr lang="en-US" sz="4800" dirty="0"/>
              <a:t>Basic use of NN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91CFC-9A47-BC44-B97A-3DDA4F9E10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1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Deep Learning - CNN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66</a:t>
            </a:fld>
            <a:endParaRPr lang="en-US"/>
          </a:p>
        </p:txBody>
      </p:sp>
      <p:pic>
        <p:nvPicPr>
          <p:cNvPr id="16" name="Content Placeholder 8">
            <a:extLst>
              <a:ext uri="{FF2B5EF4-FFF2-40B4-BE49-F238E27FC236}">
                <a16:creationId xmlns:a16="http://schemas.microsoft.com/office/drawing/2014/main" id="{4DBE5BBF-849C-B840-A859-9451B9F9C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" r="4279"/>
          <a:stretch/>
        </p:blipFill>
        <p:spPr>
          <a:xfrm>
            <a:off x="217536" y="1418347"/>
            <a:ext cx="4181504" cy="34962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C02768-4ACB-6447-8C0D-E39F25D270AC}"/>
              </a:ext>
            </a:extLst>
          </p:cNvPr>
          <p:cNvSpPr txBox="1"/>
          <p:nvPr/>
        </p:nvSpPr>
        <p:spPr>
          <a:xfrm>
            <a:off x="217536" y="908694"/>
            <a:ext cx="583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Networks Signal Flow Diagram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8A1341-6EB2-414F-963E-82CF281C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141" y="1567506"/>
            <a:ext cx="4256734" cy="11106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602132-4117-6A4E-B767-F435E0602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42" y="3474108"/>
            <a:ext cx="4256734" cy="13405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FC7CF-DC12-F746-846C-23F8B9AAFB7D}"/>
              </a:ext>
            </a:extLst>
          </p:cNvPr>
          <p:cNvSpPr txBox="1"/>
          <p:nvPr/>
        </p:nvSpPr>
        <p:spPr>
          <a:xfrm>
            <a:off x="929029" y="5145992"/>
            <a:ext cx="3130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Basic CNN Signal Flow Diagram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0AEFC-24AE-144C-9490-778D16D1CC8D}"/>
              </a:ext>
            </a:extLst>
          </p:cNvPr>
          <p:cNvSpPr txBox="1"/>
          <p:nvPr/>
        </p:nvSpPr>
        <p:spPr>
          <a:xfrm>
            <a:off x="5435840" y="2915608"/>
            <a:ext cx="2677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LeNet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Signal Flow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1852F2-7910-6B48-B26B-524E3670B2E7}"/>
              </a:ext>
            </a:extLst>
          </p:cNvPr>
          <p:cNvSpPr txBox="1"/>
          <p:nvPr/>
        </p:nvSpPr>
        <p:spPr>
          <a:xfrm>
            <a:off x="5435840" y="5135488"/>
            <a:ext cx="2847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Signal Flow Diagram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5E460-A2A3-7E47-BD54-D2667B5CE135}"/>
              </a:ext>
            </a:extLst>
          </p:cNvPr>
          <p:cNvSpPr txBox="1"/>
          <p:nvPr/>
        </p:nvSpPr>
        <p:spPr>
          <a:xfrm>
            <a:off x="151633" y="5874725"/>
            <a:ext cx="723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Alex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Krizhevsky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Ilya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Sutskever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Geoffrey E. Hinton ”ImageNet Classification with Deep Convolutional Neural Networks”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Yann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Léon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Bottou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Yoshua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Bengio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“Gradient-Based Learning Applied to Document Recognition” PROC. Of IEEE, November 1998</a:t>
            </a:r>
          </a:p>
        </p:txBody>
      </p:sp>
    </p:spTree>
    <p:extLst>
      <p:ext uri="{BB962C8B-B14F-4D97-AF65-F5344CB8AC3E}">
        <p14:creationId xmlns:p14="http://schemas.microsoft.com/office/powerpoint/2010/main" val="18969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Deep Learning - CNN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3AC48-E1AA-DB40-A033-8469426B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336800"/>
            <a:ext cx="8890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76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Deep Learning - CNN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9F395F-80D7-D44F-8A96-EC833E6D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6" y="1476644"/>
            <a:ext cx="7956135" cy="44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70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Deep Learning - CNN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A6DA8B-1E59-744D-AD55-2F0312535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17600"/>
            <a:ext cx="8890000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56C48-357D-994B-AF7A-3426C1D75B1F}"/>
              </a:ext>
            </a:extLst>
          </p:cNvPr>
          <p:cNvSpPr txBox="1"/>
          <p:nvPr/>
        </p:nvSpPr>
        <p:spPr>
          <a:xfrm>
            <a:off x="7392112" y="1117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ＤＮＮ</a:t>
            </a:r>
          </a:p>
        </p:txBody>
      </p:sp>
    </p:spTree>
    <p:extLst>
      <p:ext uri="{BB962C8B-B14F-4D97-AF65-F5344CB8AC3E}">
        <p14:creationId xmlns:p14="http://schemas.microsoft.com/office/powerpoint/2010/main" val="233686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Game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6609EF-206A-9447-9DF9-EEBA82735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191" y="886894"/>
            <a:ext cx="6475394" cy="496245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791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Deep Learning - CNN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E81FE-61DF-034A-BA6E-047E199F0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10885"/>
            <a:ext cx="88900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0BE3A8-3186-5143-B59A-C28F9782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120" y="3756636"/>
            <a:ext cx="4079760" cy="25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6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MNIST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249C7-CB87-9A4E-AA35-88E1D0F7FFBA}"/>
              </a:ext>
            </a:extLst>
          </p:cNvPr>
          <p:cNvSpPr/>
          <p:nvPr/>
        </p:nvSpPr>
        <p:spPr>
          <a:xfrm>
            <a:off x="365761" y="1590793"/>
            <a:ext cx="825869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在開始實作之前，我們需要先瞭解，到底什麼是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MNIST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手寫數字資料集？</a:t>
            </a:r>
          </a:p>
          <a:p>
            <a:pPr algn="just" fontAlgn="base"/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MNIST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資料集是由 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Yann </a:t>
            </a:r>
            <a:r>
              <a:rPr lang="en-US" sz="2000" dirty="0" err="1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LeCun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等人提供在 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MNIST DATABASE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 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上面的手寫數字資料，這些資料包含圖片與標籤兩種形式的內容。其中， 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training data（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共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55000 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筆）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與 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validation data（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共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5000 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筆）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皆具有圖片及標籤，而 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test data（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共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10000 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筆）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則是只有圖片，而沒有標籤。每一筆資料的照片是由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28 </a:t>
            </a:r>
            <a:r>
              <a:rPr 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pixels x 28 pixels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總共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784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個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pixels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所組成，圖片顯示的是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到 </a:t>
            </a:r>
            <a:r>
              <a:rPr lang="en-US" altLang="zh-CN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9 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之中的一個阿拉伯數字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；資料的</a:t>
            </a:r>
            <a:r>
              <a:rPr lang="zh-CN" altLang="en-US" sz="2000" dirty="0">
                <a:solidFill>
                  <a:srgbClr val="1A4FE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標籤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則表示該手寫數字圖片所呈現的數字為何，也就是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到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9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中一個數值。</a:t>
            </a:r>
          </a:p>
          <a:p>
            <a:pPr algn="just" fontAlgn="base"/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下面所顯示的是 </a:t>
            </a:r>
            <a:r>
              <a:rPr 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MNIST </a:t>
            </a:r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資料集中，幾張圖片經過視覺化之後的範例，我們可以由肉眼看出每張圖片所代表的數字</a:t>
            </a:r>
            <a:r>
              <a:rPr lang="zh-CN" altLang="en-US" dirty="0">
                <a:solidFill>
                  <a:srgbClr val="333333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。</a:t>
            </a:r>
            <a:endParaRPr lang="zh-CN" altLang="en-US" i="0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662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MNIST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90DFC-897D-8F4D-A967-6F6FB1CA4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0986" y="859453"/>
            <a:ext cx="5968443" cy="17507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E6004F-386E-AA46-934C-9BC0887C4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112" y="3240239"/>
            <a:ext cx="5902036" cy="2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233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Python - MNIST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DC707-FB25-0444-B580-202C4A32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9" y="1080120"/>
            <a:ext cx="5586153" cy="252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7E3A1-EBFD-4F47-BD3A-1F2507DC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65" y="4111039"/>
            <a:ext cx="5433017" cy="18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2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Optimizer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844BE0-686C-3C4E-9D5C-38E19873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梯度下降法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Gradient Descent)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動量優化法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Momentum)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自適應學習率優化演算法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(Adaptive </a:t>
            </a:r>
            <a:r>
              <a:rPr lang="en-US" altLang="zh-CN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Draient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Descent)</a:t>
            </a:r>
            <a:endParaRPr lang="en-US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14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SGD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2CEC1F-C991-7043-BA3F-557876496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336" y="699050"/>
            <a:ext cx="7314951" cy="5486213"/>
          </a:xfrm>
        </p:spPr>
      </p:pic>
    </p:spTree>
    <p:extLst>
      <p:ext uri="{BB962C8B-B14F-4D97-AF65-F5344CB8AC3E}">
        <p14:creationId xmlns:p14="http://schemas.microsoft.com/office/powerpoint/2010/main" val="12595946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SGD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844BE0-686C-3C4E-9D5C-38E19873D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F79D0-407F-4643-9850-99E72E740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6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SGD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D354D3-EB58-E04B-AA77-CA787269E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463" y="904528"/>
            <a:ext cx="7231823" cy="5423867"/>
          </a:xfrm>
        </p:spPr>
      </p:pic>
    </p:spTree>
    <p:extLst>
      <p:ext uri="{BB962C8B-B14F-4D97-AF65-F5344CB8AC3E}">
        <p14:creationId xmlns:p14="http://schemas.microsoft.com/office/powerpoint/2010/main" val="14006983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</a:t>
            </a:r>
            <a:r>
              <a:rPr lang="en-US" sz="3200" dirty="0" err="1"/>
              <a:t>Mometen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861A7A-5090-C24A-B98B-925A5E97F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0195C-334B-4B41-8978-F5C78109D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1" y="1095524"/>
            <a:ext cx="7964147" cy="494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51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MNIST - </a:t>
            </a:r>
            <a:r>
              <a:rPr lang="en-US" sz="3200" dirty="0" err="1"/>
              <a:t>AdaGrad</a:t>
            </a:r>
            <a:endParaRPr lang="en-US" sz="3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79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2EAC8B-718F-3541-A5D2-64F86C516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86" y="1228725"/>
            <a:ext cx="6541227" cy="4351338"/>
          </a:xfrm>
        </p:spPr>
      </p:pic>
    </p:spTree>
    <p:extLst>
      <p:ext uri="{BB962C8B-B14F-4D97-AF65-F5344CB8AC3E}">
        <p14:creationId xmlns:p14="http://schemas.microsoft.com/office/powerpoint/2010/main" val="304565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- UI Platform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621A5-AF90-C541-A3F4-390083D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B83A0-2D21-454F-865F-DA7D035A6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1106508"/>
            <a:ext cx="8413473" cy="47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93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200" dirty="0"/>
              <a:t>Auto generate an English Composition by LSTM.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621A5-AF90-C541-A3F4-390083D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5EB7F3-EF62-FA45-97A9-6EB1771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C4889-76C4-7A48-A08A-082ECC49C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46" y="856210"/>
            <a:ext cx="3483149" cy="494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52771-58ED-854E-98A2-3C0BE1474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55" y="856209"/>
            <a:ext cx="3497930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717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seq2seq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3DDC2-B5B2-8245-8EC6-1CAB7B82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08" y="790490"/>
            <a:ext cx="7983335" cy="280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2AB72-61AA-C24F-A621-31F0D0CEE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08" y="3591097"/>
            <a:ext cx="7983335" cy="3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6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06DA-B201-5C4A-A984-26481D14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/>
              <a:t>Introduction of Python – Data Mining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8621A5-AF90-C541-A3F4-390083DC9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6BBA08-C6BF-5849-8109-A7C6C2E2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D8C1-2A5C-4F4F-99BC-A072346BDD9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6663FF-4057-5F44-9767-E5200F9C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2" y="1064496"/>
            <a:ext cx="7886700" cy="51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6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11102</TotalTime>
  <Words>2485</Words>
  <Application>Microsoft Macintosh PowerPoint</Application>
  <PresentationFormat>On-screen Show (4:3)</PresentationFormat>
  <Paragraphs>393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5" baseType="lpstr">
      <vt:lpstr>等线</vt:lpstr>
      <vt:lpstr>等线 Light</vt:lpstr>
      <vt:lpstr>DFKai-SB</vt:lpstr>
      <vt:lpstr>KaiTi</vt:lpstr>
      <vt:lpstr>Lato</vt:lpstr>
      <vt:lpstr>新細明體</vt:lpstr>
      <vt:lpstr>system-ui</vt:lpstr>
      <vt:lpstr>Arial</vt:lpstr>
      <vt:lpstr>Calibri</vt:lpstr>
      <vt:lpstr>Calibri Light</vt:lpstr>
      <vt:lpstr>Cambria Math</vt:lpstr>
      <vt:lpstr>Menlo</vt:lpstr>
      <vt:lpstr>Times New Roman</vt:lpstr>
      <vt:lpstr>Office Theme</vt:lpstr>
      <vt:lpstr>Basic Course of AI</vt:lpstr>
      <vt:lpstr>Out line </vt:lpstr>
      <vt:lpstr>Introduction of Python – Download tool</vt:lpstr>
      <vt:lpstr>Introduction of Python - Image</vt:lpstr>
      <vt:lpstr>Introduction of Python - Audio </vt:lpstr>
      <vt:lpstr>Introduction of Python - Web</vt:lpstr>
      <vt:lpstr>Introduction of Python - Game</vt:lpstr>
      <vt:lpstr>Introduction of Python - UI Platform</vt:lpstr>
      <vt:lpstr>Introduction of Python – Data Mining</vt:lpstr>
      <vt:lpstr>Introduction of Python - Raspberry Pi </vt:lpstr>
      <vt:lpstr>Spyder</vt:lpstr>
      <vt:lpstr>IPython Notebook (Jupyter)</vt:lpstr>
      <vt:lpstr>CoLab</vt:lpstr>
      <vt:lpstr>GPU</vt:lpstr>
      <vt:lpstr>GPU Server</vt:lpstr>
      <vt:lpstr>Tensorflow</vt:lpstr>
      <vt:lpstr>Keras</vt:lpstr>
      <vt:lpstr>PyTorch</vt:lpstr>
      <vt:lpstr>Anaconda</vt:lpstr>
      <vt:lpstr>Basic use of Python </vt:lpstr>
      <vt:lpstr>Python - Beginning</vt:lpstr>
      <vt:lpstr>Python - Beginning</vt:lpstr>
      <vt:lpstr>Python – Hello Wolrd</vt:lpstr>
      <vt:lpstr>Python – Variable (變數)</vt:lpstr>
      <vt:lpstr>Python – Comment (註解)</vt:lpstr>
      <vt:lpstr>Python – User Input</vt:lpstr>
      <vt:lpstr>Python – Operator (數學運算子) </vt:lpstr>
      <vt:lpstr>Python – Operator (比較運算子) </vt:lpstr>
      <vt:lpstr>Python – Operator (布林運算子) </vt:lpstr>
      <vt:lpstr>Python – Operator (布林運算子) </vt:lpstr>
      <vt:lpstr>Python – Operator practice-1</vt:lpstr>
      <vt:lpstr>Python – Operator practice-2</vt:lpstr>
      <vt:lpstr>Python – 字串(String)</vt:lpstr>
      <vt:lpstr>Python - Tuple</vt:lpstr>
      <vt:lpstr>Python – List (array)</vt:lpstr>
      <vt:lpstr>Python – Flow Control (if else)</vt:lpstr>
      <vt:lpstr>Python - Range</vt:lpstr>
      <vt:lpstr>Python – for loop</vt:lpstr>
      <vt:lpstr>Python – while loop</vt:lpstr>
      <vt:lpstr>Python – List Comprehension</vt:lpstr>
      <vt:lpstr>Python – import </vt:lpstr>
      <vt:lpstr>Python – Practice</vt:lpstr>
      <vt:lpstr>Python – numpy</vt:lpstr>
      <vt:lpstr>Python – open file, read file, write file</vt:lpstr>
      <vt:lpstr>Python – open file, read file, write file</vt:lpstr>
      <vt:lpstr>Basic use of Bash </vt:lpstr>
      <vt:lpstr>Bash - cd, ls </vt:lpstr>
      <vt:lpstr>Bash – mkdir, rm </vt:lpstr>
      <vt:lpstr>Bash – mv (move)</vt:lpstr>
      <vt:lpstr>Basic use of Git 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How to use Github and own your repository</vt:lpstr>
      <vt:lpstr>Basic use of NN </vt:lpstr>
      <vt:lpstr>Deep Learning - CNN</vt:lpstr>
      <vt:lpstr>Deep Learning - CNN</vt:lpstr>
      <vt:lpstr>Deep Learning - CNN</vt:lpstr>
      <vt:lpstr>Deep Learning - CNN</vt:lpstr>
      <vt:lpstr>Deep Learning - CNN</vt:lpstr>
      <vt:lpstr>Python - MNIST</vt:lpstr>
      <vt:lpstr>Python - MNIST</vt:lpstr>
      <vt:lpstr>Python - MNIST</vt:lpstr>
      <vt:lpstr>MNIST - Optimizer</vt:lpstr>
      <vt:lpstr>MNIST - SGD</vt:lpstr>
      <vt:lpstr>MNIST - SGD</vt:lpstr>
      <vt:lpstr>MNIST - SGD</vt:lpstr>
      <vt:lpstr>MNIST - Mometen</vt:lpstr>
      <vt:lpstr>MNIST - AdaGrad</vt:lpstr>
      <vt:lpstr>Auto generate an English Composition by LSTM.</vt:lpstr>
      <vt:lpstr>seq2seq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YUN-HSUAN</dc:creator>
  <cp:lastModifiedBy>CHANG YUN-HSUAN</cp:lastModifiedBy>
  <cp:revision>391</cp:revision>
  <cp:lastPrinted>2021-01-31T03:00:15Z</cp:lastPrinted>
  <dcterms:created xsi:type="dcterms:W3CDTF">2020-08-11T14:04:02Z</dcterms:created>
  <dcterms:modified xsi:type="dcterms:W3CDTF">2021-02-04T14:23:10Z</dcterms:modified>
</cp:coreProperties>
</file>